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54BB-B5C4-449C-8E8F-3DDCFFFF6D63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5A041-5879-4DC0-AE56-E66267144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54BB-B5C4-449C-8E8F-3DDCFFFF6D63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5A041-5879-4DC0-AE56-E66267144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54BB-B5C4-449C-8E8F-3DDCFFFF6D63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5A041-5879-4DC0-AE56-E66267144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54BB-B5C4-449C-8E8F-3DDCFFFF6D63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5A041-5879-4DC0-AE56-E66267144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54BB-B5C4-449C-8E8F-3DDCFFFF6D63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5A041-5879-4DC0-AE56-E66267144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54BB-B5C4-449C-8E8F-3DDCFFFF6D63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5A041-5879-4DC0-AE56-E66267144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54BB-B5C4-449C-8E8F-3DDCFFFF6D63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5A041-5879-4DC0-AE56-E66267144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54BB-B5C4-449C-8E8F-3DDCFFFF6D63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5A041-5879-4DC0-AE56-E66267144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54BB-B5C4-449C-8E8F-3DDCFFFF6D63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5A041-5879-4DC0-AE56-E66267144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54BB-B5C4-449C-8E8F-3DDCFFFF6D63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5A041-5879-4DC0-AE56-E66267144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54BB-B5C4-449C-8E8F-3DDCFFFF6D63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5A041-5879-4DC0-AE56-E66267144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154BB-B5C4-449C-8E8F-3DDCFFFF6D63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15A041-5879-4DC0-AE56-E66267144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gif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Chiller" pitchFamily="82" charset="0"/>
              </a:rPr>
              <a:t>Fêtes</a:t>
            </a:r>
            <a:endParaRPr lang="en-US" sz="9600" b="1" dirty="0">
              <a:solidFill>
                <a:schemeClr val="bg1"/>
              </a:solidFill>
              <a:latin typeface="Chiller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28600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rgbClr val="FFC000"/>
                </a:solidFill>
                <a:latin typeface="Britannic Bold" pitchFamily="34" charset="0"/>
              </a:rPr>
              <a:t>Noël, le 4 juillet, les anniversaires, les Pâques</a:t>
            </a:r>
            <a:endParaRPr lang="fr-FR" sz="3600" dirty="0" smtClean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1026" name="Picture 2" descr="http://t2.gstatic.com/images?q=tbn:ANd9GcRJi8NGhjNVoEiEKc5W-OJ2L8W0ubWwAaeaXs0YceFZfKdMmwE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511350"/>
            <a:ext cx="1790700" cy="256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2.gstatic.com/images?q=tbn:ANd9GcRMLvdUTpjtwi2uHqT6YBiEI4UsX3S6xFdzZeiHatoySWwPvaC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709" y="37209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t1.gstatic.com/images?q=tbn:ANd9GcS3SJ-VnJpkkWfIpbD2amUUFZoEJltdOTMnAkFNbGpWQPunL8F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834" y="370611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t2.gstatic.com/images?q=tbn:ANd9GcQnWqPUsQ2vQqjEC00f8nSdwUUliIxPI9E-qvsRKMxp4d3KWpAZ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705" y="3720901"/>
            <a:ext cx="2792854" cy="2091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24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b="1" dirty="0" smtClean="0">
                <a:solidFill>
                  <a:schemeClr val="bg1"/>
                </a:solidFill>
                <a:latin typeface="Chiller" pitchFamily="82" charset="0"/>
              </a:rPr>
              <a:t>Vocabulaire d’Halloween</a:t>
            </a:r>
            <a:endParaRPr lang="fr-FR" sz="9600" b="1" dirty="0">
              <a:solidFill>
                <a:schemeClr val="bg1"/>
              </a:solidFill>
              <a:latin typeface="Chiller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52600" y="518160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Un fantôme</a:t>
            </a:r>
          </a:p>
        </p:txBody>
      </p:sp>
      <p:pic>
        <p:nvPicPr>
          <p:cNvPr id="4" name="Picture 3" descr="fantom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43200" y="1905000"/>
            <a:ext cx="2819400" cy="33337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24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b="1" dirty="0" smtClean="0">
                <a:solidFill>
                  <a:schemeClr val="bg1"/>
                </a:solidFill>
                <a:latin typeface="Chiller" pitchFamily="82" charset="0"/>
              </a:rPr>
              <a:t>Vocabulaire d’Halloween</a:t>
            </a:r>
            <a:endParaRPr lang="fr-FR" sz="9600" b="1" dirty="0">
              <a:solidFill>
                <a:schemeClr val="bg1"/>
              </a:solidFill>
              <a:latin typeface="Chiller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52600" y="518160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Une squelette</a:t>
            </a:r>
          </a:p>
        </p:txBody>
      </p:sp>
      <p:pic>
        <p:nvPicPr>
          <p:cNvPr id="4098" name="Picture 2" descr="http://crdp.ac-dijon.fr/IMG/gif_squelett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676400"/>
            <a:ext cx="1500533" cy="4657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24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b="1" dirty="0" smtClean="0">
                <a:solidFill>
                  <a:schemeClr val="bg1"/>
                </a:solidFill>
                <a:latin typeface="Chiller" pitchFamily="82" charset="0"/>
              </a:rPr>
              <a:t>Vocabulaire d’Halloween</a:t>
            </a:r>
            <a:endParaRPr lang="fr-FR" sz="9600" b="1" dirty="0">
              <a:solidFill>
                <a:schemeClr val="bg1"/>
              </a:solidFill>
              <a:latin typeface="Chiller" pitchFamily="82" charset="0"/>
            </a:endParaRPr>
          </a:p>
        </p:txBody>
      </p:sp>
      <p:pic>
        <p:nvPicPr>
          <p:cNvPr id="3074" name="Picture 2" descr="http://www.admiroutes.asso.fr/larevue/2009/101/ZombieWalk_468x6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447800"/>
            <a:ext cx="3962400" cy="51149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572000" y="312420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Un zombie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24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b="1" dirty="0" smtClean="0">
                <a:solidFill>
                  <a:schemeClr val="bg1"/>
                </a:solidFill>
                <a:latin typeface="Chiller" pitchFamily="82" charset="0"/>
              </a:rPr>
              <a:t>Vocabulaire d’Halloween</a:t>
            </a:r>
            <a:endParaRPr lang="fr-FR" sz="9600" b="1" dirty="0">
              <a:solidFill>
                <a:schemeClr val="bg1"/>
              </a:solidFill>
              <a:latin typeface="Chiller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0" y="312420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Un vampire</a:t>
            </a:r>
          </a:p>
        </p:txBody>
      </p:sp>
      <p:pic>
        <p:nvPicPr>
          <p:cNvPr id="2050" name="Picture 2" descr="http://truebloodnet.com/wp-content/uploads/2009/09/eric-northman-fang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752600"/>
            <a:ext cx="3105150" cy="4657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24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b="1" dirty="0" smtClean="0">
                <a:solidFill>
                  <a:schemeClr val="bg1"/>
                </a:solidFill>
                <a:latin typeface="Chiller" pitchFamily="82" charset="0"/>
              </a:rPr>
              <a:t>Vocabulaire d’Halloween</a:t>
            </a:r>
            <a:endParaRPr lang="fr-FR" sz="9600" b="1" dirty="0">
              <a:solidFill>
                <a:schemeClr val="bg1"/>
              </a:solidFill>
              <a:latin typeface="Chiller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0" y="312420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Un chauve souris</a:t>
            </a:r>
          </a:p>
        </p:txBody>
      </p:sp>
      <p:pic>
        <p:nvPicPr>
          <p:cNvPr id="1026" name="Picture 2" descr="http://www.gralon.net/actualites/buzz/photos/chauve-souris-geante-de-remy-gaillard-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133600"/>
            <a:ext cx="3914775" cy="3467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24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b="1" dirty="0" smtClean="0">
                <a:solidFill>
                  <a:schemeClr val="bg1"/>
                </a:solidFill>
                <a:latin typeface="Chiller" pitchFamily="82" charset="0"/>
              </a:rPr>
              <a:t>Vocabulaire d’Halloween</a:t>
            </a:r>
            <a:endParaRPr lang="fr-FR" sz="9600" b="1" dirty="0">
              <a:solidFill>
                <a:schemeClr val="bg1"/>
              </a:solidFill>
              <a:latin typeface="Chiller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205740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Un loup-garou</a:t>
            </a:r>
          </a:p>
        </p:txBody>
      </p:sp>
      <p:pic>
        <p:nvPicPr>
          <p:cNvPr id="26626" name="Picture 2" descr="http://www.gralon.net/articles/vignettes/thumb-le-loup-garou---un-personnage-de-legende-225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752600"/>
            <a:ext cx="3810000" cy="2800350"/>
          </a:xfrm>
          <a:prstGeom prst="rect">
            <a:avLst/>
          </a:prstGeom>
          <a:noFill/>
        </p:spPr>
      </p:pic>
      <p:pic>
        <p:nvPicPr>
          <p:cNvPr id="26628" name="Picture 4" descr="http://www.premiere.fr/var/premiere/storage/images/cinema/photos-film/photos-acteur/images/le-loup-garou-de-londres-an-american-werewolf-in-london-1981__2/15262098-1-fre-FR/le_loup_garou_de_londres_an_american_werewolf_in_london_1981_diaporama_portrai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3596640"/>
            <a:ext cx="4400550" cy="288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24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b="1" dirty="0" smtClean="0">
                <a:solidFill>
                  <a:schemeClr val="bg1"/>
                </a:solidFill>
                <a:latin typeface="Chiller" pitchFamily="82" charset="0"/>
              </a:rPr>
              <a:t>Vocabulaire d’Halloween</a:t>
            </a:r>
            <a:endParaRPr lang="fr-FR" sz="9600" b="1" dirty="0">
              <a:solidFill>
                <a:schemeClr val="bg1"/>
              </a:solidFill>
              <a:latin typeface="Chiller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2053988"/>
            <a:ext cx="7772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Sur un papier, dessinez une maison hantée avec 6 mots de vocabulaire d’Halloween.</a:t>
            </a:r>
          </a:p>
          <a:p>
            <a:pPr algn="ctr"/>
            <a:endParaRPr lang="fr-FR" sz="3600" dirty="0">
              <a:solidFill>
                <a:schemeClr val="bg1"/>
              </a:solidFill>
              <a:latin typeface="Britannic Bold" pitchFamily="34" charset="0"/>
            </a:endParaRP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Ecrivez le vocabulaire sur le papier</a:t>
            </a:r>
          </a:p>
          <a:p>
            <a:pPr algn="ctr"/>
            <a:endParaRPr lang="fr-FR" sz="3600" dirty="0">
              <a:solidFill>
                <a:schemeClr val="bg1"/>
              </a:solidFill>
              <a:latin typeface="Britannic Bold" pitchFamily="34" charset="0"/>
            </a:endParaRP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  <a:sym typeface="Wingdings" pitchFamily="2" charset="2"/>
              </a:rPr>
              <a:t></a:t>
            </a:r>
            <a:endParaRPr lang="fr-FR" sz="3600" dirty="0" smtClean="0">
              <a:solidFill>
                <a:schemeClr val="bg1"/>
              </a:solidFill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961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Chiller" pitchFamily="82" charset="0"/>
              </a:rPr>
              <a:t>Halloween</a:t>
            </a:r>
            <a:endParaRPr lang="en-US" sz="9600" b="1" dirty="0">
              <a:solidFill>
                <a:schemeClr val="bg1"/>
              </a:solidFill>
              <a:latin typeface="Chiller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90500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C'est une </a:t>
            </a:r>
            <a:r>
              <a:rPr lang="fr-FR" sz="36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itannic Bold" pitchFamily="34" charset="0"/>
              </a:rPr>
              <a:t>fête</a:t>
            </a:r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 </a:t>
            </a:r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anglaise </a:t>
            </a:r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et </a:t>
            </a:r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américaine.</a:t>
            </a:r>
            <a:endParaRPr lang="fr-FR" sz="3600" dirty="0" smtClean="0">
              <a:solidFill>
                <a:schemeClr val="bg1"/>
              </a:solidFill>
              <a:latin typeface="Britannic Bold" pitchFamily="34" charset="0"/>
            </a:endParaRPr>
          </a:p>
          <a:p>
            <a:pPr algn="ctr"/>
            <a:endParaRPr lang="fr-FR" sz="3600" dirty="0" smtClean="0">
              <a:solidFill>
                <a:schemeClr val="bg1"/>
              </a:solidFill>
              <a:latin typeface="Britannic Bold" pitchFamily="34" charset="0"/>
            </a:endParaRP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Ce n’est pas une </a:t>
            </a:r>
            <a:r>
              <a:rPr lang="fr-FR" sz="36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itannic Bold" pitchFamily="34" charset="0"/>
              </a:rPr>
              <a:t>fête</a:t>
            </a:r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 française.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434340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rgbClr val="FFC000"/>
                </a:solidFill>
                <a:latin typeface="Britannic Bold" pitchFamily="34" charset="0"/>
              </a:rPr>
              <a:t>Exemples des fêtes:  </a:t>
            </a:r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le noël, le 4 juillet, etc.</a:t>
            </a:r>
          </a:p>
          <a:p>
            <a:pPr algn="ctr"/>
            <a:endParaRPr lang="fr-FR" sz="3600" dirty="0">
              <a:solidFill>
                <a:schemeClr val="bg1"/>
              </a:solidFill>
              <a:latin typeface="Britannic Bold" pitchFamily="34" charset="0"/>
            </a:endParaRP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Que veut dire une « </a:t>
            </a:r>
            <a:r>
              <a:rPr lang="fr-FR" sz="36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itannic Bold" pitchFamily="34" charset="0"/>
              </a:rPr>
              <a:t>fête</a:t>
            </a:r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 » ?</a:t>
            </a:r>
          </a:p>
        </p:txBody>
      </p:sp>
      <p:pic>
        <p:nvPicPr>
          <p:cNvPr id="15362" name="Picture 2" descr="http://nineteenthirtynine.net/wp-content/uploads/2007/08/Halloween-2004-Jack-o-Lantern.jpg"/>
          <p:cNvPicPr>
            <a:picLocks noChangeAspect="1" noChangeArrowheads="1"/>
          </p:cNvPicPr>
          <p:nvPr/>
        </p:nvPicPr>
        <p:blipFill>
          <a:blip r:embed="rId2" cstate="print"/>
          <a:srcRect l="1916" t="6130" r="9195" b="4981"/>
          <a:stretch>
            <a:fillRect/>
          </a:stretch>
        </p:blipFill>
        <p:spPr bwMode="auto">
          <a:xfrm>
            <a:off x="7086600" y="152400"/>
            <a:ext cx="1676400" cy="1676400"/>
          </a:xfrm>
          <a:prstGeom prst="rect">
            <a:avLst/>
          </a:prstGeom>
          <a:noFill/>
        </p:spPr>
      </p:pic>
      <p:pic>
        <p:nvPicPr>
          <p:cNvPr id="15364" name="Picture 4" descr="http://s2.hubimg.com/u/3937_f5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900" y="64135"/>
            <a:ext cx="2146300" cy="18408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41421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24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Chiller" pitchFamily="82" charset="0"/>
              </a:rPr>
              <a:t>Halloween</a:t>
            </a:r>
            <a:endParaRPr lang="en-US" sz="9600" b="1" dirty="0">
              <a:solidFill>
                <a:schemeClr val="bg1"/>
              </a:solidFill>
              <a:latin typeface="Chiller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90500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Les </a:t>
            </a:r>
            <a:r>
              <a:rPr lang="fr-FR" sz="3600" dirty="0" smtClean="0">
                <a:solidFill>
                  <a:srgbClr val="FFFF00"/>
                </a:solidFill>
                <a:latin typeface="Britannic Bold" pitchFamily="34" charset="0"/>
              </a:rPr>
              <a:t>élèves</a:t>
            </a:r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 français ne font pas de 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« trick or </a:t>
            </a:r>
            <a:r>
              <a:rPr lang="fr-FR" sz="3600" dirty="0" err="1" smtClean="0">
                <a:solidFill>
                  <a:schemeClr val="bg1"/>
                </a:solidFill>
                <a:latin typeface="Britannic Bold" pitchFamily="34" charset="0"/>
              </a:rPr>
              <a:t>treat</a:t>
            </a:r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 »</a:t>
            </a:r>
          </a:p>
        </p:txBody>
      </p:sp>
      <p:pic>
        <p:nvPicPr>
          <p:cNvPr id="4098" name="Picture 2" descr="http://fancydressideas.files.wordpress.com/2008/10/homemade-superhero-costum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3124200"/>
            <a:ext cx="4495800" cy="337185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3635276"/>
            <a:ext cx="4419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Mais, aujourd'hui, en </a:t>
            </a:r>
            <a:r>
              <a:rPr lang="fr-FR" sz="3600" dirty="0" smtClean="0">
                <a:solidFill>
                  <a:srgbClr val="FFFF00"/>
                </a:solidFill>
                <a:latin typeface="Britannic Bold" pitchFamily="34" charset="0"/>
              </a:rPr>
              <a:t>France,</a:t>
            </a:r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 on commence à imiter les </a:t>
            </a:r>
            <a:r>
              <a:rPr lang="fr-FR" sz="3600" dirty="0" smtClean="0">
                <a:solidFill>
                  <a:srgbClr val="FFFF00"/>
                </a:solidFill>
                <a:latin typeface="Britannic Bold" pitchFamily="34" charset="0"/>
              </a:rPr>
              <a:t>américains.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24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b="1" dirty="0" smtClean="0">
                <a:solidFill>
                  <a:schemeClr val="bg1"/>
                </a:solidFill>
                <a:latin typeface="Chiller" pitchFamily="82" charset="0"/>
              </a:rPr>
              <a:t>Vocabulaire d’Halloween</a:t>
            </a:r>
            <a:endParaRPr lang="fr-FR" sz="9600" b="1" dirty="0">
              <a:solidFill>
                <a:schemeClr val="bg1"/>
              </a:solidFill>
              <a:latin typeface="Chiller" pitchFamily="82" charset="0"/>
            </a:endParaRPr>
          </a:p>
        </p:txBody>
      </p:sp>
      <p:pic>
        <p:nvPicPr>
          <p:cNvPr id="3" name="Picture 2" descr="http://www.tiboo.com/tibooparc/halloween/images/p_deguisement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828800"/>
            <a:ext cx="2560320" cy="2034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://image.made-in-china.com/2f0j00wMeEaRTgFtDf/Carnival-and-Halloween-Costumes-PF11A-11B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676400"/>
            <a:ext cx="3981450" cy="47625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419100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Un costume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24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b="1" dirty="0" smtClean="0">
                <a:solidFill>
                  <a:schemeClr val="bg1"/>
                </a:solidFill>
                <a:latin typeface="Chiller" pitchFamily="82" charset="0"/>
              </a:rPr>
              <a:t>Vocabulaire d’Halloween</a:t>
            </a:r>
            <a:endParaRPr lang="fr-FR" sz="9600" b="1" dirty="0">
              <a:solidFill>
                <a:schemeClr val="bg1"/>
              </a:solidFill>
              <a:latin typeface="Chiller" pitchFamily="82" charset="0"/>
            </a:endParaRPr>
          </a:p>
        </p:txBody>
      </p:sp>
      <p:pic>
        <p:nvPicPr>
          <p:cNvPr id="2050" name="Picture 2" descr="http://www.qctop.com/articles/upload/bonbons-96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76400"/>
            <a:ext cx="3733800" cy="2800350"/>
          </a:xfrm>
          <a:prstGeom prst="rect">
            <a:avLst/>
          </a:prstGeom>
          <a:noFill/>
        </p:spPr>
      </p:pic>
      <p:pic>
        <p:nvPicPr>
          <p:cNvPr id="2052" name="Picture 4" descr="http://www.lanutrition.fr/upload/fckeditor/Image/Aliments/Desserts%20et%20sucre/bonbons%2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752600"/>
            <a:ext cx="4114800" cy="2736342"/>
          </a:xfrm>
          <a:prstGeom prst="rect">
            <a:avLst/>
          </a:prstGeom>
          <a:noFill/>
        </p:spPr>
      </p:pic>
      <p:pic>
        <p:nvPicPr>
          <p:cNvPr id="2056" name="Picture 8" descr="http://www.nestlecrunch.com/images/about_crunch_bar_426x237ne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21792">
            <a:off x="4466287" y="3821216"/>
            <a:ext cx="4057650" cy="2257425"/>
          </a:xfrm>
          <a:prstGeom prst="rect">
            <a:avLst/>
          </a:prstGeom>
          <a:noFill/>
        </p:spPr>
      </p:pic>
      <p:pic>
        <p:nvPicPr>
          <p:cNvPr id="2060" name="Picture 12" descr="http://www.360prblog.com/wp-content/uploads/2009/10/reese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804842">
            <a:off x="377750" y="3933318"/>
            <a:ext cx="1917700" cy="1524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066800" y="571500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Des bonbons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24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b="1" dirty="0" smtClean="0">
                <a:solidFill>
                  <a:schemeClr val="bg1"/>
                </a:solidFill>
                <a:latin typeface="Chiller" pitchFamily="82" charset="0"/>
              </a:rPr>
              <a:t>Vocabulaire d’Halloween</a:t>
            </a:r>
            <a:endParaRPr lang="fr-FR" sz="9600" b="1" dirty="0">
              <a:solidFill>
                <a:schemeClr val="bg1"/>
              </a:solidFill>
              <a:latin typeface="Chiller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579120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Une maison hantée</a:t>
            </a:r>
          </a:p>
        </p:txBody>
      </p:sp>
      <p:pic>
        <p:nvPicPr>
          <p:cNvPr id="9218" name="Picture 2" descr="http://blog.sebastienangot.fr/wp-content/uploads/2009/01/maison-hante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561510"/>
            <a:ext cx="3124199" cy="4163015"/>
          </a:xfrm>
          <a:prstGeom prst="rect">
            <a:avLst/>
          </a:prstGeom>
          <a:noFill/>
        </p:spPr>
      </p:pic>
      <p:pic>
        <p:nvPicPr>
          <p:cNvPr id="5" name="Picture 4" descr="http://www.jecolorie.com/coloriages/halloween/maison-hantee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905000"/>
            <a:ext cx="2362200" cy="293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24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b="1" dirty="0" smtClean="0">
                <a:solidFill>
                  <a:schemeClr val="bg1"/>
                </a:solidFill>
                <a:latin typeface="Chiller" pitchFamily="82" charset="0"/>
              </a:rPr>
              <a:t>Vocabulaire d’Halloween</a:t>
            </a:r>
            <a:endParaRPr lang="fr-FR" sz="9600" b="1" dirty="0">
              <a:solidFill>
                <a:schemeClr val="bg1"/>
              </a:solidFill>
              <a:latin typeface="Chiller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579120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Une cimetière</a:t>
            </a:r>
          </a:p>
        </p:txBody>
      </p:sp>
      <p:pic>
        <p:nvPicPr>
          <p:cNvPr id="8194" name="Picture 2" descr="http://www.ville-bron.fr/images/upload/portfolio_img/cimetiere-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1" y="2207938"/>
            <a:ext cx="5486400" cy="3668987"/>
          </a:xfrm>
          <a:prstGeom prst="rect">
            <a:avLst/>
          </a:prstGeom>
          <a:noFill/>
        </p:spPr>
      </p:pic>
      <p:pic>
        <p:nvPicPr>
          <p:cNvPr id="8196" name="Picture 4" descr="http://www.galerie.roi-president.com/albums/paris-2005/pere%20lachaise/normal_cimetiere-pere-lachaise-par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752600"/>
            <a:ext cx="3763899" cy="281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24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b="1" dirty="0" smtClean="0">
                <a:solidFill>
                  <a:schemeClr val="bg1"/>
                </a:solidFill>
                <a:latin typeface="Chiller" pitchFamily="82" charset="0"/>
              </a:rPr>
              <a:t>Vocabulaire d’Halloween</a:t>
            </a:r>
            <a:endParaRPr lang="fr-FR" sz="9600" b="1" dirty="0">
              <a:solidFill>
                <a:schemeClr val="bg1"/>
              </a:solidFill>
              <a:latin typeface="Chiller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579120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Une tombe</a:t>
            </a:r>
          </a:p>
        </p:txBody>
      </p:sp>
      <p:pic>
        <p:nvPicPr>
          <p:cNvPr id="7170" name="Picture 2" descr="http://ansa.ornemaine.free.fr/img/img2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209800"/>
            <a:ext cx="2847975" cy="2924175"/>
          </a:xfrm>
          <a:prstGeom prst="rect">
            <a:avLst/>
          </a:prstGeom>
          <a:noFill/>
        </p:spPr>
      </p:pic>
      <p:pic>
        <p:nvPicPr>
          <p:cNvPr id="5" name="Picture 4" descr="http://www.divao.com/imagesteeshirt/divao_rip3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2819400"/>
            <a:ext cx="1394460" cy="1541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24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b="1" dirty="0" smtClean="0">
                <a:solidFill>
                  <a:schemeClr val="bg1"/>
                </a:solidFill>
                <a:latin typeface="Chiller" pitchFamily="82" charset="0"/>
              </a:rPr>
              <a:t>Vocabulaire d’Halloween</a:t>
            </a:r>
            <a:endParaRPr lang="fr-FR" sz="9600" b="1" dirty="0">
              <a:solidFill>
                <a:schemeClr val="bg1"/>
              </a:solidFill>
              <a:latin typeface="Chiller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579120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chemeClr val="bg1"/>
                </a:solidFill>
                <a:latin typeface="Britannic Bold" pitchFamily="34" charset="0"/>
              </a:rPr>
              <a:t>Une sorcière</a:t>
            </a:r>
          </a:p>
        </p:txBody>
      </p:sp>
      <p:pic>
        <p:nvPicPr>
          <p:cNvPr id="6146" name="Picture 2" descr="http://www.chiourim.com/files/images/stories/sorciere%2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2133600"/>
            <a:ext cx="2695575" cy="3133725"/>
          </a:xfrm>
          <a:prstGeom prst="rect">
            <a:avLst/>
          </a:prstGeom>
          <a:noFill/>
        </p:spPr>
      </p:pic>
      <p:pic>
        <p:nvPicPr>
          <p:cNvPr id="6148" name="Picture 4" descr="http://1.bp.blogspot.com/_qiYJY2kz8TM/TA4HZdqrFTI/AAAAAAAABLI/0T06FxGPI8o/s1600/medium_Sorcie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981200"/>
            <a:ext cx="3429000" cy="2867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142</Words>
  <Application>Microsoft Office PowerPoint</Application>
  <PresentationFormat>On-screen Show (4:3)</PresentationFormat>
  <Paragraphs>43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9</cp:revision>
  <dcterms:created xsi:type="dcterms:W3CDTF">2010-10-27T17:57:50Z</dcterms:created>
  <dcterms:modified xsi:type="dcterms:W3CDTF">2011-10-28T12:38:26Z</dcterms:modified>
</cp:coreProperties>
</file>